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469" r:id="rId2"/>
    <p:sldId id="483" r:id="rId3"/>
    <p:sldId id="484" r:id="rId4"/>
    <p:sldId id="485" r:id="rId5"/>
    <p:sldId id="486" r:id="rId6"/>
    <p:sldId id="497" r:id="rId7"/>
    <p:sldId id="488" r:id="rId8"/>
    <p:sldId id="498" r:id="rId9"/>
    <p:sldId id="499" r:id="rId10"/>
    <p:sldId id="490" r:id="rId11"/>
    <p:sldId id="489" r:id="rId12"/>
    <p:sldId id="506" r:id="rId13"/>
    <p:sldId id="507" r:id="rId14"/>
    <p:sldId id="496" r:id="rId15"/>
    <p:sldId id="491" r:id="rId16"/>
    <p:sldId id="504" r:id="rId17"/>
    <p:sldId id="508" r:id="rId18"/>
    <p:sldId id="501" r:id="rId19"/>
    <p:sldId id="492" r:id="rId20"/>
    <p:sldId id="500" r:id="rId21"/>
    <p:sldId id="494" r:id="rId22"/>
    <p:sldId id="509" r:id="rId23"/>
    <p:sldId id="510" r:id="rId24"/>
    <p:sldId id="502" r:id="rId25"/>
    <p:sldId id="503"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68"/>
  </p:normalViewPr>
  <p:slideViewPr>
    <p:cSldViewPr>
      <p:cViewPr varScale="1">
        <p:scale>
          <a:sx n="119" d="100"/>
          <a:sy n="119" d="100"/>
        </p:scale>
        <p:origin x="1984"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0BA23D-5710-45C3-8AE1-7B5721BE450C}" type="datetimeFigureOut">
              <a:rPr lang="en-US" smtClean="0"/>
              <a:pPr/>
              <a:t>10/22/25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29B1D2-4D57-416E-8BD1-3DACB5B914DA}" type="slidenum">
              <a:rPr lang="en-US" smtClean="0"/>
              <a:pPr/>
              <a:t>‹#›</a:t>
            </a:fld>
            <a:endParaRPr lang="en-US"/>
          </a:p>
        </p:txBody>
      </p:sp>
    </p:spTree>
    <p:extLst>
      <p:ext uri="{BB962C8B-B14F-4D97-AF65-F5344CB8AC3E}">
        <p14:creationId xmlns:p14="http://schemas.microsoft.com/office/powerpoint/2010/main" val="156844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873215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2158221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1643977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2762121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068580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51B58-621A-4ADE-A159-9196DE925EBD}" type="datetimeFigureOut">
              <a:rPr lang="en-US" smtClean="0"/>
              <a:pPr/>
              <a:t>10/22/25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1335066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51B58-621A-4ADE-A159-9196DE925EBD}" type="datetimeFigureOut">
              <a:rPr lang="en-US" smtClean="0"/>
              <a:pPr/>
              <a:t>10/22/25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171570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51B58-621A-4ADE-A159-9196DE925EBD}" type="datetimeFigureOut">
              <a:rPr lang="en-US" smtClean="0"/>
              <a:pPr/>
              <a:t>10/22/25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517760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51B58-621A-4ADE-A159-9196DE925EBD}" type="datetimeFigureOut">
              <a:rPr lang="en-US" smtClean="0"/>
              <a:pPr/>
              <a:t>10/22/25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108619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51B58-621A-4ADE-A159-9196DE925EBD}" type="datetimeFigureOut">
              <a:rPr lang="en-US" smtClean="0"/>
              <a:pPr/>
              <a:t>10/22/25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804278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51B58-621A-4ADE-A159-9196DE925EBD}" type="datetimeFigureOut">
              <a:rPr lang="en-US" smtClean="0"/>
              <a:pPr/>
              <a:t>10/22/25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113743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51B58-621A-4ADE-A159-9196DE925EBD}" type="datetimeFigureOut">
              <a:rPr lang="en-US" smtClean="0"/>
              <a:pPr/>
              <a:t>10/22/25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2F7AE2-E6CD-4286-A778-A9BB647826B6}" type="slidenum">
              <a:rPr lang="en-US" smtClean="0"/>
              <a:pPr/>
              <a:t>‹#›</a:t>
            </a:fld>
            <a:endParaRPr lang="en-US"/>
          </a:p>
        </p:txBody>
      </p:sp>
    </p:spTree>
    <p:extLst>
      <p:ext uri="{BB962C8B-B14F-4D97-AF65-F5344CB8AC3E}">
        <p14:creationId xmlns:p14="http://schemas.microsoft.com/office/powerpoint/2010/main" val="10355999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Definitions</a:t>
            </a:r>
          </a:p>
        </p:txBody>
      </p:sp>
      <p:sp>
        <p:nvSpPr>
          <p:cNvPr id="3" name="Content Placeholder 2"/>
          <p:cNvSpPr>
            <a:spLocks noGrp="1"/>
          </p:cNvSpPr>
          <p:nvPr>
            <p:ph idx="1"/>
          </p:nvPr>
        </p:nvSpPr>
        <p:spPr/>
        <p:txBody>
          <a:bodyPr>
            <a:normAutofit/>
          </a:bodyPr>
          <a:lstStyle/>
          <a:p>
            <a:r>
              <a:rPr lang="en-US" dirty="0"/>
              <a:t>From Latin </a:t>
            </a:r>
            <a:r>
              <a:rPr lang="en-US" i="1" dirty="0" err="1"/>
              <a:t>littera</a:t>
            </a:r>
            <a:endParaRPr lang="en-US" dirty="0"/>
          </a:p>
          <a:p>
            <a:r>
              <a:rPr lang="en-US" dirty="0"/>
              <a:t>A message written by one person to another person or persons</a:t>
            </a:r>
          </a:p>
          <a:p>
            <a:r>
              <a:rPr lang="en-US" dirty="0"/>
              <a:t>A character used to write language</a:t>
            </a:r>
          </a:p>
          <a:p>
            <a:pPr lvl="1"/>
            <a:r>
              <a:rPr lang="en-US" dirty="0"/>
              <a:t>e.g. P or </a:t>
            </a:r>
            <a:r>
              <a:rPr lang="el-GR" dirty="0"/>
              <a:t>Ω</a:t>
            </a:r>
            <a:endParaRPr lang="en-US" dirty="0"/>
          </a:p>
          <a:p>
            <a:r>
              <a:rPr lang="en-US" dirty="0"/>
              <a:t>(plural) Literature generally</a:t>
            </a:r>
          </a:p>
          <a:p>
            <a:pPr lvl="1"/>
            <a:r>
              <a:rPr lang="en-US" dirty="0"/>
              <a:t>e.g. ‘a man of letters’</a:t>
            </a:r>
          </a:p>
        </p:txBody>
      </p:sp>
    </p:spTree>
    <p:extLst>
      <p:ext uri="{BB962C8B-B14F-4D97-AF65-F5344CB8AC3E}">
        <p14:creationId xmlns:p14="http://schemas.microsoft.com/office/powerpoint/2010/main" val="118943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Ostraca</a:t>
            </a:r>
            <a:endParaRPr lang="en-US" dirty="0"/>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2585974"/>
            <a:ext cx="4038600" cy="2554414"/>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752467" y="2347114"/>
            <a:ext cx="3830065" cy="3032135"/>
          </a:xfrm>
        </p:spPr>
      </p:pic>
    </p:spTree>
    <p:extLst>
      <p:ext uri="{BB962C8B-B14F-4D97-AF65-F5344CB8AC3E}">
        <p14:creationId xmlns:p14="http://schemas.microsoft.com/office/powerpoint/2010/main" val="334735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sz="4400" b="1" cap="small" dirty="0">
                <a:latin typeface="Cambria" panose="02040503050406030204" pitchFamily="18" charset="0"/>
              </a:rPr>
              <a:t>Epigraphy</a:t>
            </a:r>
            <a:endParaRPr lang="en-US" sz="4400"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1000" y="0"/>
            <a:ext cx="4191000" cy="6915152"/>
          </a:xfrm>
        </p:spPr>
      </p:pic>
      <p:sp>
        <p:nvSpPr>
          <p:cNvPr id="8" name="Text Placeholder 7"/>
          <p:cNvSpPr>
            <a:spLocks noGrp="1"/>
          </p:cNvSpPr>
          <p:nvPr>
            <p:ph type="body" sz="half" idx="2"/>
          </p:nvPr>
        </p:nvSpPr>
        <p:spPr/>
        <p:txBody>
          <a:bodyPr>
            <a:normAutofit lnSpcReduction="10000"/>
          </a:bodyPr>
          <a:lstStyle/>
          <a:p>
            <a:pPr marL="457200" indent="-457200">
              <a:buFont typeface="Arial" panose="020B0604020202020204" pitchFamily="34" charset="0"/>
              <a:buChar char="•"/>
            </a:pPr>
            <a:r>
              <a:rPr lang="en-US" sz="2800" dirty="0"/>
              <a:t>Not practical for typical letters</a:t>
            </a:r>
          </a:p>
          <a:p>
            <a:pPr marL="457200" indent="-457200">
              <a:buFont typeface="Arial" panose="020B0604020202020204" pitchFamily="34" charset="0"/>
              <a:buChar char="•"/>
            </a:pPr>
            <a:r>
              <a:rPr lang="en-US" sz="2800" dirty="0"/>
              <a:t>But letters from kings, governors, emperors, etc. had legal force, and were often publically inscribed as a result</a:t>
            </a:r>
          </a:p>
        </p:txBody>
      </p:sp>
    </p:spTree>
    <p:extLst>
      <p:ext uri="{BB962C8B-B14F-4D97-AF65-F5344CB8AC3E}">
        <p14:creationId xmlns:p14="http://schemas.microsoft.com/office/powerpoint/2010/main" val="3087315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Technologies of Writing</a:t>
            </a:r>
          </a:p>
        </p:txBody>
      </p:sp>
      <p:pic>
        <p:nvPicPr>
          <p:cNvPr id="9" name="Content Placeholder 8"/>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57200" y="1906328"/>
            <a:ext cx="4038600" cy="3913707"/>
          </a:xfrm>
        </p:spPr>
      </p:pic>
      <p:sp>
        <p:nvSpPr>
          <p:cNvPr id="7" name="Content Placeholder 6"/>
          <p:cNvSpPr>
            <a:spLocks noGrp="1"/>
          </p:cNvSpPr>
          <p:nvPr>
            <p:ph sz="half" idx="2"/>
          </p:nvPr>
        </p:nvSpPr>
        <p:spPr/>
        <p:txBody>
          <a:bodyPr/>
          <a:lstStyle/>
          <a:p>
            <a:r>
              <a:rPr lang="en-US" dirty="0"/>
              <a:t>Papyrus</a:t>
            </a:r>
          </a:p>
          <a:p>
            <a:r>
              <a:rPr lang="en-US" dirty="0"/>
              <a:t>Wax tablets</a:t>
            </a:r>
          </a:p>
          <a:p>
            <a:r>
              <a:rPr lang="en-US" dirty="0"/>
              <a:t>Ostraca and wood tablets</a:t>
            </a:r>
          </a:p>
          <a:p>
            <a:r>
              <a:rPr lang="en-US" dirty="0"/>
              <a:t>Epigraphy</a:t>
            </a:r>
          </a:p>
          <a:p>
            <a:r>
              <a:rPr lang="en-US" dirty="0"/>
              <a:t>Graffiti</a:t>
            </a:r>
          </a:p>
          <a:p>
            <a:endParaRPr lang="en-US" dirty="0"/>
          </a:p>
        </p:txBody>
      </p:sp>
    </p:spTree>
    <p:extLst>
      <p:ext uri="{BB962C8B-B14F-4D97-AF65-F5344CB8AC3E}">
        <p14:creationId xmlns:p14="http://schemas.microsoft.com/office/powerpoint/2010/main" val="1663614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Composition</a:t>
            </a:r>
          </a:p>
        </p:txBody>
      </p:sp>
      <p:pic>
        <p:nvPicPr>
          <p:cNvPr id="9" name="Content Placeholder 8"/>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57200" y="1906328"/>
            <a:ext cx="4038600" cy="3913707"/>
          </a:xfrm>
        </p:spPr>
      </p:pic>
      <p:sp>
        <p:nvSpPr>
          <p:cNvPr id="4" name="Content Placeholder 3"/>
          <p:cNvSpPr>
            <a:spLocks noGrp="1"/>
          </p:cNvSpPr>
          <p:nvPr>
            <p:ph sz="half" idx="2"/>
          </p:nvPr>
        </p:nvSpPr>
        <p:spPr/>
        <p:txBody>
          <a:bodyPr/>
          <a:lstStyle/>
          <a:p>
            <a:r>
              <a:rPr lang="en-US" dirty="0"/>
              <a:t>Written by hand or dictated to a scribe</a:t>
            </a:r>
          </a:p>
          <a:p>
            <a:r>
              <a:rPr lang="en-US" dirty="0"/>
              <a:t>Multiple drafts using wax tablets?</a:t>
            </a:r>
          </a:p>
          <a:p>
            <a:r>
              <a:rPr lang="en-US" dirty="0"/>
              <a:t>Copies made of outgoing </a:t>
            </a:r>
            <a:r>
              <a:rPr lang="en-US" dirty="0" err="1"/>
              <a:t>correspondance</a:t>
            </a:r>
            <a:endParaRPr lang="en-US" dirty="0"/>
          </a:p>
        </p:txBody>
      </p:sp>
    </p:spTree>
    <p:extLst>
      <p:ext uri="{BB962C8B-B14F-4D97-AF65-F5344CB8AC3E}">
        <p14:creationId xmlns:p14="http://schemas.microsoft.com/office/powerpoint/2010/main" val="3354712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Roads</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46632" y="0"/>
            <a:ext cx="8250736" cy="6858000"/>
          </a:xfrm>
        </p:spPr>
      </p:pic>
      <p:sp>
        <p:nvSpPr>
          <p:cNvPr id="6"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b="1" cap="small" dirty="0">
                <a:latin typeface="Cambria" panose="02040503050406030204" pitchFamily="18" charset="0"/>
              </a:rPr>
              <a:t>Mail</a:t>
            </a:r>
            <a:endParaRPr lang="en-US" dirty="0"/>
          </a:p>
        </p:txBody>
      </p:sp>
    </p:spTree>
    <p:extLst>
      <p:ext uri="{BB962C8B-B14F-4D97-AF65-F5344CB8AC3E}">
        <p14:creationId xmlns:p14="http://schemas.microsoft.com/office/powerpoint/2010/main" val="3471000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Sending Mail</a:t>
            </a:r>
            <a:endParaRPr lang="en-US" dirty="0"/>
          </a:p>
        </p:txBody>
      </p:sp>
      <p:sp>
        <p:nvSpPr>
          <p:cNvPr id="3" name="Content Placeholder 2"/>
          <p:cNvSpPr>
            <a:spLocks noGrp="1"/>
          </p:cNvSpPr>
          <p:nvPr>
            <p:ph idx="1"/>
          </p:nvPr>
        </p:nvSpPr>
        <p:spPr/>
        <p:txBody>
          <a:bodyPr>
            <a:normAutofit/>
          </a:bodyPr>
          <a:lstStyle/>
          <a:p>
            <a:pPr marL="0" indent="0">
              <a:buNone/>
            </a:pPr>
            <a:r>
              <a:rPr lang="en-US" dirty="0"/>
              <a:t>“See that </a:t>
            </a:r>
            <a:r>
              <a:rPr lang="en-US" dirty="0" err="1"/>
              <a:t>Acastus</a:t>
            </a:r>
            <a:r>
              <a:rPr lang="en-US" dirty="0"/>
              <a:t> goes down to the harbor every day. There will be plenty of folk to whom you can safely give a letter and who will be glad to carry it for me. For my part I shall take advantage of every traveler to </a:t>
            </a:r>
            <a:r>
              <a:rPr lang="en-US" dirty="0" err="1"/>
              <a:t>Patras</a:t>
            </a:r>
            <a:r>
              <a:rPr lang="en-US" dirty="0"/>
              <a:t>.”</a:t>
            </a:r>
          </a:p>
          <a:p>
            <a:pPr marL="0" indent="0" algn="r">
              <a:buNone/>
            </a:pPr>
            <a:r>
              <a:rPr lang="en-US" dirty="0"/>
              <a:t>- Cicero, </a:t>
            </a:r>
            <a:r>
              <a:rPr lang="en-US" i="1" dirty="0"/>
              <a:t>Ad Fam.</a:t>
            </a:r>
            <a:r>
              <a:rPr lang="en-US" dirty="0"/>
              <a:t> 16.5 (50 BCE)</a:t>
            </a:r>
          </a:p>
        </p:txBody>
      </p:sp>
    </p:spTree>
    <p:extLst>
      <p:ext uri="{BB962C8B-B14F-4D97-AF65-F5344CB8AC3E}">
        <p14:creationId xmlns:p14="http://schemas.microsoft.com/office/powerpoint/2010/main" val="1159773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Sending Mail</a:t>
            </a:r>
            <a:endParaRPr lang="en-US" dirty="0"/>
          </a:p>
        </p:txBody>
      </p:sp>
      <p:sp>
        <p:nvSpPr>
          <p:cNvPr id="3" name="Content Placeholder 2"/>
          <p:cNvSpPr>
            <a:spLocks noGrp="1"/>
          </p:cNvSpPr>
          <p:nvPr>
            <p:ph idx="1"/>
          </p:nvPr>
        </p:nvSpPr>
        <p:spPr/>
        <p:txBody>
          <a:bodyPr/>
          <a:lstStyle/>
          <a:p>
            <a:pPr marL="0" indent="0">
              <a:buNone/>
            </a:pPr>
            <a:r>
              <a:rPr lang="en-US" dirty="0"/>
              <a:t>“And yet I swear in the name of Him who presides over our friendship that I came down to the sea for this very purpose, ‘having given up the turf,’ and made a bargain with the oarsmen of </a:t>
            </a:r>
            <a:r>
              <a:rPr lang="en-US" dirty="0" err="1"/>
              <a:t>Phycus</a:t>
            </a:r>
            <a:r>
              <a:rPr lang="en-US" dirty="0"/>
              <a:t> whom I enjoined to give you my letters and...”</a:t>
            </a:r>
          </a:p>
          <a:p>
            <a:pPr marL="0" indent="0" algn="r">
              <a:buNone/>
            </a:pPr>
            <a:r>
              <a:rPr lang="en-US" dirty="0"/>
              <a:t>- </a:t>
            </a:r>
            <a:r>
              <a:rPr lang="en-US" dirty="0" err="1"/>
              <a:t>Synesius</a:t>
            </a:r>
            <a:r>
              <a:rPr lang="en-US" dirty="0"/>
              <a:t> of Cyrene, </a:t>
            </a:r>
            <a:r>
              <a:rPr lang="en-US" i="1" dirty="0"/>
              <a:t>Ep. </a:t>
            </a:r>
            <a:r>
              <a:rPr lang="en-US" dirty="0"/>
              <a:t>129 (403 CE)</a:t>
            </a:r>
          </a:p>
          <a:p>
            <a:endParaRPr lang="en-US" dirty="0"/>
          </a:p>
        </p:txBody>
      </p:sp>
    </p:spTree>
    <p:extLst>
      <p:ext uri="{BB962C8B-B14F-4D97-AF65-F5344CB8AC3E}">
        <p14:creationId xmlns:p14="http://schemas.microsoft.com/office/powerpoint/2010/main" val="1353472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Receiving Mail</a:t>
            </a:r>
            <a:endParaRPr lang="en-US" dirty="0"/>
          </a:p>
        </p:txBody>
      </p:sp>
      <p:sp>
        <p:nvSpPr>
          <p:cNvPr id="3" name="Content Placeholder 2"/>
          <p:cNvSpPr>
            <a:spLocks noGrp="1"/>
          </p:cNvSpPr>
          <p:nvPr>
            <p:ph idx="1"/>
          </p:nvPr>
        </p:nvSpPr>
        <p:spPr/>
        <p:txBody>
          <a:bodyPr>
            <a:normAutofit/>
          </a:bodyPr>
          <a:lstStyle/>
          <a:p>
            <a:pPr marL="0" indent="0">
              <a:buNone/>
            </a:pPr>
            <a:r>
              <a:rPr lang="en-US" dirty="0"/>
              <a:t>“I rejoiced greatly on receiving your letter which was given to me by the sword-maker, though I  have not received the one which you say you have sent me by Plato, the dancer’s son.”</a:t>
            </a:r>
          </a:p>
          <a:p>
            <a:pPr marL="0" indent="0" algn="r">
              <a:buNone/>
            </a:pPr>
            <a:r>
              <a:rPr lang="en-US" dirty="0"/>
              <a:t>- P. Oxy. 1676 (3</a:t>
            </a:r>
            <a:r>
              <a:rPr lang="en-US" baseline="30000" dirty="0"/>
              <a:t>rd</a:t>
            </a:r>
            <a:r>
              <a:rPr lang="en-US" dirty="0"/>
              <a:t> cen. CE)</a:t>
            </a:r>
          </a:p>
        </p:txBody>
      </p:sp>
    </p:spTree>
    <p:extLst>
      <p:ext uri="{BB962C8B-B14F-4D97-AF65-F5344CB8AC3E}">
        <p14:creationId xmlns:p14="http://schemas.microsoft.com/office/powerpoint/2010/main" val="863049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Reading Mail</a:t>
            </a:r>
            <a:endParaRPr lang="en-US" dirty="0"/>
          </a:p>
        </p:txBody>
      </p:sp>
      <p:sp>
        <p:nvSpPr>
          <p:cNvPr id="3" name="Content Placeholder 2"/>
          <p:cNvSpPr>
            <a:spLocks noGrp="1"/>
          </p:cNvSpPr>
          <p:nvPr>
            <p:ph idx="1"/>
          </p:nvPr>
        </p:nvSpPr>
        <p:spPr/>
        <p:txBody>
          <a:bodyPr/>
          <a:lstStyle/>
          <a:p>
            <a:pPr marL="0" indent="0">
              <a:buNone/>
            </a:pPr>
            <a:r>
              <a:rPr lang="en-US" dirty="0"/>
              <a:t>“By </a:t>
            </a:r>
            <a:r>
              <a:rPr lang="en-US" dirty="0" err="1"/>
              <a:t>Sarapis</a:t>
            </a:r>
            <a:r>
              <a:rPr lang="en-US" dirty="0"/>
              <a:t>! You, whoever you are, who are reading the letter, make a small effort and translate to the women what is written in this letter and tell them.”</a:t>
            </a:r>
          </a:p>
          <a:p>
            <a:pPr marL="0" indent="0" algn="r">
              <a:buNone/>
            </a:pPr>
            <a:r>
              <a:rPr lang="en-US" dirty="0"/>
              <a:t>- P. </a:t>
            </a:r>
            <a:r>
              <a:rPr lang="en-US" dirty="0" err="1"/>
              <a:t>Haun</a:t>
            </a:r>
            <a:r>
              <a:rPr lang="en-US" dirty="0"/>
              <a:t>. 14 + P. Mich. 679 + P. </a:t>
            </a:r>
            <a:r>
              <a:rPr lang="en-US" dirty="0" err="1"/>
              <a:t>Haun</a:t>
            </a:r>
            <a:r>
              <a:rPr lang="en-US" dirty="0"/>
              <a:t>. 15</a:t>
            </a:r>
          </a:p>
        </p:txBody>
      </p:sp>
    </p:spTree>
    <p:extLst>
      <p:ext uri="{BB962C8B-B14F-4D97-AF65-F5344CB8AC3E}">
        <p14:creationId xmlns:p14="http://schemas.microsoft.com/office/powerpoint/2010/main" val="3496584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Publication of Letters</a:t>
            </a:r>
            <a:endParaRPr lang="en-US" dirty="0"/>
          </a:p>
        </p:txBody>
      </p:sp>
      <p:sp>
        <p:nvSpPr>
          <p:cNvPr id="4" name="Content Placeholder 3"/>
          <p:cNvSpPr>
            <a:spLocks noGrp="1"/>
          </p:cNvSpPr>
          <p:nvPr>
            <p:ph sz="half" idx="1"/>
          </p:nvPr>
        </p:nvSpPr>
        <p:spPr/>
        <p:txBody>
          <a:bodyPr>
            <a:normAutofit lnSpcReduction="10000"/>
          </a:bodyPr>
          <a:lstStyle/>
          <a:p>
            <a:r>
              <a:rPr lang="en-US" dirty="0"/>
              <a:t>Publication = allowing a text to be copied by hand</a:t>
            </a:r>
          </a:p>
          <a:p>
            <a:r>
              <a:rPr lang="en-US" dirty="0"/>
              <a:t>Letters had to be collected and edited prior to publication</a:t>
            </a:r>
          </a:p>
          <a:p>
            <a:r>
              <a:rPr lang="en-US" dirty="0"/>
              <a:t>Cicero’s letters were collected and edited by his secretary </a:t>
            </a:r>
            <a:r>
              <a:rPr lang="en-US" dirty="0" err="1"/>
              <a:t>Tiro</a:t>
            </a:r>
            <a:r>
              <a:rPr lang="en-US" dirty="0"/>
              <a:t> after his death</a:t>
            </a:r>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55770" y="1600200"/>
            <a:ext cx="2823459" cy="4525963"/>
          </a:xfrm>
        </p:spPr>
      </p:pic>
    </p:spTree>
    <p:extLst>
      <p:ext uri="{BB962C8B-B14F-4D97-AF65-F5344CB8AC3E}">
        <p14:creationId xmlns:p14="http://schemas.microsoft.com/office/powerpoint/2010/main" val="1426848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More Definitions</a:t>
            </a:r>
          </a:p>
        </p:txBody>
      </p:sp>
      <p:sp>
        <p:nvSpPr>
          <p:cNvPr id="3" name="Content Placeholder 2"/>
          <p:cNvSpPr>
            <a:spLocks noGrp="1"/>
          </p:cNvSpPr>
          <p:nvPr>
            <p:ph idx="1"/>
          </p:nvPr>
        </p:nvSpPr>
        <p:spPr/>
        <p:txBody>
          <a:bodyPr>
            <a:normAutofit/>
          </a:bodyPr>
          <a:lstStyle/>
          <a:p>
            <a:r>
              <a:rPr lang="en-US" dirty="0"/>
              <a:t>Epistle</a:t>
            </a:r>
          </a:p>
          <a:p>
            <a:pPr lvl="1"/>
            <a:r>
              <a:rPr lang="en-US" dirty="0"/>
              <a:t>From Greek </a:t>
            </a:r>
            <a:r>
              <a:rPr lang="el-GR" dirty="0"/>
              <a:t>ἐπιστολή</a:t>
            </a:r>
            <a:r>
              <a:rPr lang="en-US" dirty="0"/>
              <a:t>, meaning ‘that which is sent over’</a:t>
            </a:r>
          </a:p>
          <a:p>
            <a:pPr lvl="1"/>
            <a:r>
              <a:rPr lang="en-US" dirty="0"/>
              <a:t>Often used to refer to letters written by early Christian apostles as preserved in the New Testament</a:t>
            </a:r>
          </a:p>
          <a:p>
            <a:r>
              <a:rPr lang="en-US" dirty="0"/>
              <a:t>Epistolary</a:t>
            </a:r>
          </a:p>
          <a:p>
            <a:pPr lvl="1"/>
            <a:r>
              <a:rPr lang="en-US" dirty="0"/>
              <a:t>Relating to letters</a:t>
            </a:r>
          </a:p>
        </p:txBody>
      </p:sp>
    </p:spTree>
    <p:extLst>
      <p:ext uri="{BB962C8B-B14F-4D97-AF65-F5344CB8AC3E}">
        <p14:creationId xmlns:p14="http://schemas.microsoft.com/office/powerpoint/2010/main" val="4098149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Survival</a:t>
            </a:r>
          </a:p>
        </p:txBody>
      </p:sp>
      <p:pic>
        <p:nvPicPr>
          <p:cNvPr id="9" name="Content Placeholder 8"/>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09700" y="1371600"/>
            <a:ext cx="6324600" cy="4891023"/>
          </a:xfrm>
        </p:spPr>
      </p:pic>
      <p:sp>
        <p:nvSpPr>
          <p:cNvPr id="10" name="TextBox 9"/>
          <p:cNvSpPr txBox="1"/>
          <p:nvPr/>
        </p:nvSpPr>
        <p:spPr>
          <a:xfrm>
            <a:off x="2552700" y="6248400"/>
            <a:ext cx="4038600" cy="369332"/>
          </a:xfrm>
          <a:prstGeom prst="rect">
            <a:avLst/>
          </a:prstGeom>
          <a:noFill/>
        </p:spPr>
        <p:txBody>
          <a:bodyPr wrap="square" rtlCol="0">
            <a:spAutoFit/>
          </a:bodyPr>
          <a:lstStyle/>
          <a:p>
            <a:r>
              <a:rPr lang="en-US" dirty="0"/>
              <a:t>Jean </a:t>
            </a:r>
            <a:r>
              <a:rPr lang="en-US" dirty="0" err="1"/>
              <a:t>Miélot</a:t>
            </a:r>
            <a:r>
              <a:rPr lang="en-US" dirty="0"/>
              <a:t>, French monk (died 1472 CE) </a:t>
            </a:r>
          </a:p>
        </p:txBody>
      </p:sp>
    </p:spTree>
    <p:extLst>
      <p:ext uri="{BB962C8B-B14F-4D97-AF65-F5344CB8AC3E}">
        <p14:creationId xmlns:p14="http://schemas.microsoft.com/office/powerpoint/2010/main" val="3558875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small" dirty="0">
                <a:latin typeface="Cambria" panose="02040503050406030204" pitchFamily="18" charset="0"/>
              </a:rPr>
              <a:t>Why Letters?</a:t>
            </a:r>
            <a:endParaRPr lang="en-US" dirty="0"/>
          </a:p>
        </p:txBody>
      </p:sp>
      <p:sp>
        <p:nvSpPr>
          <p:cNvPr id="3" name="Content Placeholder 2"/>
          <p:cNvSpPr>
            <a:spLocks noGrp="1"/>
          </p:cNvSpPr>
          <p:nvPr>
            <p:ph idx="1"/>
          </p:nvPr>
        </p:nvSpPr>
        <p:spPr/>
        <p:txBody>
          <a:bodyPr/>
          <a:lstStyle/>
          <a:p>
            <a:r>
              <a:rPr lang="en-US" dirty="0"/>
              <a:t>Personal interactions</a:t>
            </a:r>
          </a:p>
          <a:p>
            <a:r>
              <a:rPr lang="en-US" dirty="0"/>
              <a:t>Social history</a:t>
            </a:r>
          </a:p>
          <a:p>
            <a:r>
              <a:rPr lang="en-US" dirty="0"/>
              <a:t>Natural phenomena</a:t>
            </a:r>
          </a:p>
          <a:p>
            <a:r>
              <a:rPr lang="en-US"/>
              <a:t>Politics</a:t>
            </a:r>
          </a:p>
          <a:p>
            <a:endParaRPr lang="en-US" dirty="0"/>
          </a:p>
        </p:txBody>
      </p:sp>
    </p:spTree>
    <p:extLst>
      <p:ext uri="{BB962C8B-B14F-4D97-AF65-F5344CB8AC3E}">
        <p14:creationId xmlns:p14="http://schemas.microsoft.com/office/powerpoint/2010/main" val="2546155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Discussion Questions</a:t>
            </a:r>
            <a:endParaRPr lang="en-US" dirty="0"/>
          </a:p>
        </p:txBody>
      </p:sp>
      <p:sp>
        <p:nvSpPr>
          <p:cNvPr id="3" name="Content Placeholder 2"/>
          <p:cNvSpPr>
            <a:spLocks noGrp="1"/>
          </p:cNvSpPr>
          <p:nvPr>
            <p:ph idx="1"/>
          </p:nvPr>
        </p:nvSpPr>
        <p:spPr/>
        <p:txBody>
          <a:bodyPr>
            <a:normAutofit fontScale="92500" lnSpcReduction="20000"/>
          </a:bodyPr>
          <a:lstStyle/>
          <a:p>
            <a:pPr marL="571500" indent="-514350">
              <a:buFont typeface="+mj-lt"/>
              <a:buAutoNum type="arabicPeriod"/>
            </a:pPr>
            <a:r>
              <a:rPr lang="en-US" dirty="0"/>
              <a:t>Who wrote this letter? When and where was it written? In what language was it written originally (i.e., Latin, Greek)?</a:t>
            </a:r>
          </a:p>
          <a:p>
            <a:pPr marL="571500" indent="-514350">
              <a:buFont typeface="+mj-lt"/>
              <a:buAutoNum type="arabicPeriod"/>
            </a:pPr>
            <a:r>
              <a:rPr lang="en-US" dirty="0"/>
              <a:t>To whom is it addressed? Is it meant to be read by this recipient only, or by a larger audience?</a:t>
            </a:r>
          </a:p>
          <a:p>
            <a:pPr marL="571500" indent="-514350">
              <a:buFont typeface="+mj-lt"/>
              <a:buAutoNum type="arabicPeriod"/>
            </a:pPr>
            <a:r>
              <a:rPr lang="en-US" dirty="0"/>
              <a:t>What are the author’s goals in writing this letter? What is he or she trying to communicate? How does he or she go about achieving that goal? Is he or she successful?</a:t>
            </a:r>
          </a:p>
          <a:p>
            <a:pPr marL="571500" indent="-514350">
              <a:buFont typeface="+mj-lt"/>
              <a:buAutoNum type="arabicPeriod"/>
            </a:pPr>
            <a:r>
              <a:rPr lang="en-US" dirty="0"/>
              <a:t>What can we learn about Roman society from this letter?</a:t>
            </a:r>
          </a:p>
          <a:p>
            <a:endParaRPr lang="en-US" dirty="0"/>
          </a:p>
        </p:txBody>
      </p:sp>
    </p:spTree>
    <p:extLst>
      <p:ext uri="{BB962C8B-B14F-4D97-AF65-F5344CB8AC3E}">
        <p14:creationId xmlns:p14="http://schemas.microsoft.com/office/powerpoint/2010/main" val="399240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Our Theorists</a:t>
            </a:r>
          </a:p>
        </p:txBody>
      </p:sp>
      <p:sp>
        <p:nvSpPr>
          <p:cNvPr id="3" name="Content Placeholder 2"/>
          <p:cNvSpPr>
            <a:spLocks noGrp="1"/>
          </p:cNvSpPr>
          <p:nvPr>
            <p:ph idx="1"/>
          </p:nvPr>
        </p:nvSpPr>
        <p:spPr/>
        <p:txBody>
          <a:bodyPr/>
          <a:lstStyle/>
          <a:p>
            <a:r>
              <a:rPr lang="en-US" dirty="0"/>
              <a:t>‘Demetrius’ (= </a:t>
            </a:r>
            <a:r>
              <a:rPr lang="en-US" dirty="0" err="1"/>
              <a:t>Zeiner</a:t>
            </a:r>
            <a:r>
              <a:rPr lang="en-US" dirty="0"/>
              <a:t>-Carmichael no. 215)</a:t>
            </a:r>
          </a:p>
          <a:p>
            <a:pPr lvl="1"/>
            <a:r>
              <a:rPr lang="en-US" dirty="0"/>
              <a:t>Greek, c. 2</a:t>
            </a:r>
            <a:r>
              <a:rPr lang="en-US" baseline="30000" dirty="0"/>
              <a:t>nd</a:t>
            </a:r>
            <a:r>
              <a:rPr lang="en-US" dirty="0"/>
              <a:t> cen. BCE?</a:t>
            </a:r>
          </a:p>
          <a:p>
            <a:r>
              <a:rPr lang="en-US" dirty="0"/>
              <a:t>‘</a:t>
            </a:r>
            <a:r>
              <a:rPr lang="en-US" dirty="0" err="1"/>
              <a:t>Libanius</a:t>
            </a:r>
            <a:r>
              <a:rPr lang="en-US" dirty="0"/>
              <a:t>’ (= </a:t>
            </a:r>
            <a:r>
              <a:rPr lang="en-US" dirty="0" err="1"/>
              <a:t>Zeiner</a:t>
            </a:r>
            <a:r>
              <a:rPr lang="en-US" dirty="0"/>
              <a:t>-Carmichael no. 216)</a:t>
            </a:r>
          </a:p>
          <a:p>
            <a:pPr lvl="1"/>
            <a:r>
              <a:rPr lang="en-US" dirty="0"/>
              <a:t>Greek, c. 5</a:t>
            </a:r>
            <a:r>
              <a:rPr lang="en-US" baseline="30000" dirty="0"/>
              <a:t>th</a:t>
            </a:r>
            <a:r>
              <a:rPr lang="en-US" dirty="0"/>
              <a:t> cen. CE?</a:t>
            </a:r>
          </a:p>
          <a:p>
            <a:r>
              <a:rPr lang="en-US" dirty="0"/>
              <a:t>Lucius </a:t>
            </a:r>
            <a:r>
              <a:rPr lang="en-US" dirty="0" err="1"/>
              <a:t>Annaeus</a:t>
            </a:r>
            <a:r>
              <a:rPr lang="en-US" dirty="0"/>
              <a:t> Seneca (= Trapp no. 74)</a:t>
            </a:r>
          </a:p>
          <a:p>
            <a:pPr lvl="1"/>
            <a:r>
              <a:rPr lang="en-US" dirty="0"/>
              <a:t>Latin, c. 60s CE</a:t>
            </a:r>
          </a:p>
          <a:p>
            <a:r>
              <a:rPr lang="en-US" dirty="0"/>
              <a:t>Julius Victor (= Trapp no. 75)</a:t>
            </a:r>
          </a:p>
          <a:p>
            <a:pPr lvl="1"/>
            <a:r>
              <a:rPr lang="en-US" dirty="0"/>
              <a:t>Latin, c. 4</a:t>
            </a:r>
            <a:r>
              <a:rPr lang="en-US" baseline="30000" dirty="0"/>
              <a:t>th</a:t>
            </a:r>
            <a:r>
              <a:rPr lang="en-US" dirty="0"/>
              <a:t> cen. CE?</a:t>
            </a:r>
          </a:p>
        </p:txBody>
      </p:sp>
    </p:spTree>
    <p:extLst>
      <p:ext uri="{BB962C8B-B14F-4D97-AF65-F5344CB8AC3E}">
        <p14:creationId xmlns:p14="http://schemas.microsoft.com/office/powerpoint/2010/main" val="3616088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Roman Male Names</a:t>
            </a:r>
          </a:p>
        </p:txBody>
      </p:sp>
      <p:sp>
        <p:nvSpPr>
          <p:cNvPr id="3" name="Content Placeholder 2"/>
          <p:cNvSpPr>
            <a:spLocks noGrp="1"/>
          </p:cNvSpPr>
          <p:nvPr>
            <p:ph sz="half" idx="1"/>
          </p:nvPr>
        </p:nvSpPr>
        <p:spPr>
          <a:xfrm>
            <a:off x="457200" y="1600200"/>
            <a:ext cx="4648200" cy="4525963"/>
          </a:xfrm>
        </p:spPr>
        <p:txBody>
          <a:bodyPr>
            <a:normAutofit/>
          </a:bodyPr>
          <a:lstStyle/>
          <a:p>
            <a:r>
              <a:rPr lang="en-US" dirty="0"/>
              <a:t>Praenomen: first name</a:t>
            </a:r>
          </a:p>
          <a:p>
            <a:pPr lvl="1"/>
            <a:r>
              <a:rPr lang="en-US" dirty="0"/>
              <a:t>e.g. Marcus, Lucius, </a:t>
            </a:r>
            <a:r>
              <a:rPr lang="en-US" dirty="0" err="1"/>
              <a:t>Publius</a:t>
            </a:r>
            <a:endParaRPr lang="en-US" dirty="0"/>
          </a:p>
          <a:p>
            <a:r>
              <a:rPr lang="en-US" dirty="0" err="1"/>
              <a:t>Nomen</a:t>
            </a:r>
            <a:r>
              <a:rPr lang="en-US" dirty="0"/>
              <a:t>: clan name</a:t>
            </a:r>
          </a:p>
          <a:p>
            <a:pPr lvl="1"/>
            <a:r>
              <a:rPr lang="en-US" dirty="0"/>
              <a:t>e.g. Cornelius, </a:t>
            </a:r>
            <a:r>
              <a:rPr lang="en-US" dirty="0" err="1"/>
              <a:t>Tullius</a:t>
            </a:r>
            <a:endParaRPr lang="en-US" dirty="0"/>
          </a:p>
          <a:p>
            <a:r>
              <a:rPr lang="en-US" dirty="0"/>
              <a:t>Cognomen: family name</a:t>
            </a:r>
          </a:p>
          <a:p>
            <a:pPr lvl="1"/>
            <a:r>
              <a:rPr lang="en-US" dirty="0"/>
              <a:t>e.g. Cicero, Scipio, Cato</a:t>
            </a:r>
          </a:p>
          <a:p>
            <a:r>
              <a:rPr lang="en-US" dirty="0"/>
              <a:t>Agnomen: honorary name</a:t>
            </a:r>
          </a:p>
          <a:p>
            <a:pPr lvl="1"/>
            <a:r>
              <a:rPr lang="en-US" dirty="0"/>
              <a:t>e.g. </a:t>
            </a:r>
            <a:r>
              <a:rPr lang="en-US" dirty="0" err="1"/>
              <a:t>Africanus</a:t>
            </a:r>
            <a:endParaRPr lang="en-US" dirty="0"/>
          </a:p>
          <a:p>
            <a:r>
              <a:rPr lang="en-US" dirty="0"/>
              <a:t>Citizens only!</a:t>
            </a:r>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68120" y="1600200"/>
            <a:ext cx="2737680" cy="4525963"/>
          </a:xfrm>
        </p:spPr>
      </p:pic>
      <p:sp>
        <p:nvSpPr>
          <p:cNvPr id="6" name="TextBox 5"/>
          <p:cNvSpPr txBox="1"/>
          <p:nvPr/>
        </p:nvSpPr>
        <p:spPr>
          <a:xfrm>
            <a:off x="5181600" y="6120073"/>
            <a:ext cx="3429000" cy="646331"/>
          </a:xfrm>
          <a:prstGeom prst="rect">
            <a:avLst/>
          </a:prstGeom>
          <a:noFill/>
        </p:spPr>
        <p:txBody>
          <a:bodyPr wrap="square" rtlCol="0">
            <a:spAutoFit/>
          </a:bodyPr>
          <a:lstStyle/>
          <a:p>
            <a:pPr algn="ctr"/>
            <a:r>
              <a:rPr lang="en-US" dirty="0" err="1"/>
              <a:t>Publius</a:t>
            </a:r>
            <a:r>
              <a:rPr lang="en-US" dirty="0"/>
              <a:t> Cornelius Scipio </a:t>
            </a:r>
            <a:r>
              <a:rPr lang="en-US" dirty="0" err="1"/>
              <a:t>Africanus</a:t>
            </a:r>
            <a:endParaRPr lang="en-US" dirty="0"/>
          </a:p>
          <a:p>
            <a:pPr algn="ctr"/>
            <a:r>
              <a:rPr lang="en-US" dirty="0"/>
              <a:t>c. mid 1</a:t>
            </a:r>
            <a:r>
              <a:rPr lang="en-US" baseline="30000" dirty="0"/>
              <a:t>st</a:t>
            </a:r>
            <a:r>
              <a:rPr lang="en-US" dirty="0"/>
              <a:t> cen. BCE</a:t>
            </a:r>
          </a:p>
        </p:txBody>
      </p:sp>
    </p:spTree>
    <p:extLst>
      <p:ext uri="{BB962C8B-B14F-4D97-AF65-F5344CB8AC3E}">
        <p14:creationId xmlns:p14="http://schemas.microsoft.com/office/powerpoint/2010/main" val="3724052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Roman Female Names</a:t>
            </a:r>
          </a:p>
        </p:txBody>
      </p:sp>
      <p:sp>
        <p:nvSpPr>
          <p:cNvPr id="4" name="Content Placeholder 3"/>
          <p:cNvSpPr>
            <a:spLocks noGrp="1"/>
          </p:cNvSpPr>
          <p:nvPr>
            <p:ph sz="half" idx="2"/>
          </p:nvPr>
        </p:nvSpPr>
        <p:spPr/>
        <p:txBody>
          <a:bodyPr/>
          <a:lstStyle/>
          <a:p>
            <a:r>
              <a:rPr lang="en-US" dirty="0" err="1"/>
              <a:t>Nomen</a:t>
            </a:r>
            <a:r>
              <a:rPr lang="en-US" dirty="0"/>
              <a:t>: clan name</a:t>
            </a:r>
          </a:p>
          <a:p>
            <a:pPr lvl="1"/>
            <a:r>
              <a:rPr lang="en-US" dirty="0"/>
              <a:t>e.g. Cornelia, Lucretia</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67264" y="1622346"/>
            <a:ext cx="2818473" cy="4481671"/>
          </a:xfrm>
        </p:spPr>
      </p:pic>
      <p:sp>
        <p:nvSpPr>
          <p:cNvPr id="8" name="TextBox 7"/>
          <p:cNvSpPr txBox="1"/>
          <p:nvPr/>
        </p:nvSpPr>
        <p:spPr>
          <a:xfrm>
            <a:off x="762000" y="6172200"/>
            <a:ext cx="3429000" cy="646331"/>
          </a:xfrm>
          <a:prstGeom prst="rect">
            <a:avLst/>
          </a:prstGeom>
          <a:noFill/>
        </p:spPr>
        <p:txBody>
          <a:bodyPr wrap="square" rtlCol="0">
            <a:spAutoFit/>
          </a:bodyPr>
          <a:lstStyle/>
          <a:p>
            <a:pPr algn="ctr"/>
            <a:r>
              <a:rPr lang="en-US" dirty="0"/>
              <a:t>Engraving of Lucretia by </a:t>
            </a:r>
            <a:r>
              <a:rPr lang="en-US" dirty="0" err="1"/>
              <a:t>Marcantonio</a:t>
            </a:r>
            <a:r>
              <a:rPr lang="en-US" dirty="0"/>
              <a:t> Raimondi (1534)</a:t>
            </a:r>
          </a:p>
        </p:txBody>
      </p:sp>
    </p:spTree>
    <p:extLst>
      <p:ext uri="{BB962C8B-B14F-4D97-AF65-F5344CB8AC3E}">
        <p14:creationId xmlns:p14="http://schemas.microsoft.com/office/powerpoint/2010/main" val="1152651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Types of Letters</a:t>
            </a:r>
          </a:p>
        </p:txBody>
      </p:sp>
      <p:sp>
        <p:nvSpPr>
          <p:cNvPr id="3" name="Content Placeholder 2"/>
          <p:cNvSpPr>
            <a:spLocks noGrp="1"/>
          </p:cNvSpPr>
          <p:nvPr>
            <p:ph idx="1"/>
          </p:nvPr>
        </p:nvSpPr>
        <p:spPr/>
        <p:txBody>
          <a:bodyPr>
            <a:normAutofit/>
          </a:bodyPr>
          <a:lstStyle/>
          <a:p>
            <a:r>
              <a:rPr lang="en-US" dirty="0"/>
              <a:t>Personal</a:t>
            </a:r>
          </a:p>
          <a:p>
            <a:r>
              <a:rPr lang="en-US" dirty="0"/>
              <a:t>Formal</a:t>
            </a:r>
          </a:p>
          <a:p>
            <a:r>
              <a:rPr lang="en-US" dirty="0"/>
              <a:t>Open</a:t>
            </a:r>
          </a:p>
          <a:p>
            <a:r>
              <a:rPr lang="en-US" dirty="0"/>
              <a:t>Literary</a:t>
            </a:r>
          </a:p>
          <a:p>
            <a:endParaRPr lang="en-US" dirty="0"/>
          </a:p>
        </p:txBody>
      </p:sp>
    </p:spTree>
    <p:extLst>
      <p:ext uri="{BB962C8B-B14F-4D97-AF65-F5344CB8AC3E}">
        <p14:creationId xmlns:p14="http://schemas.microsoft.com/office/powerpoint/2010/main" val="201315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Technologies of Writing</a:t>
            </a:r>
          </a:p>
        </p:txBody>
      </p:sp>
      <p:pic>
        <p:nvPicPr>
          <p:cNvPr id="9" name="Content Placeholder 8"/>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57200" y="1906328"/>
            <a:ext cx="4038600" cy="3913707"/>
          </a:xfrm>
        </p:spPr>
      </p:pic>
      <p:sp>
        <p:nvSpPr>
          <p:cNvPr id="7" name="Content Placeholder 6"/>
          <p:cNvSpPr>
            <a:spLocks noGrp="1"/>
          </p:cNvSpPr>
          <p:nvPr>
            <p:ph sz="half" idx="2"/>
          </p:nvPr>
        </p:nvSpPr>
        <p:spPr/>
        <p:txBody>
          <a:bodyPr/>
          <a:lstStyle/>
          <a:p>
            <a:r>
              <a:rPr lang="en-US" dirty="0"/>
              <a:t>Papyrus</a:t>
            </a:r>
          </a:p>
          <a:p>
            <a:r>
              <a:rPr lang="en-US" dirty="0"/>
              <a:t>Wax tablets</a:t>
            </a:r>
          </a:p>
          <a:p>
            <a:r>
              <a:rPr lang="en-US" dirty="0"/>
              <a:t>Epigraphy</a:t>
            </a:r>
          </a:p>
          <a:p>
            <a:r>
              <a:rPr lang="en-US" dirty="0"/>
              <a:t>Ostraca and wood tablets</a:t>
            </a:r>
          </a:p>
          <a:p>
            <a:r>
              <a:rPr lang="en-US" dirty="0"/>
              <a:t>Graffiti</a:t>
            </a:r>
          </a:p>
          <a:p>
            <a:endParaRPr lang="en-US" dirty="0"/>
          </a:p>
        </p:txBody>
      </p:sp>
    </p:spTree>
    <p:extLst>
      <p:ext uri="{BB962C8B-B14F-4D97-AF65-F5344CB8AC3E}">
        <p14:creationId xmlns:p14="http://schemas.microsoft.com/office/powerpoint/2010/main" val="1550505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Papyrus</a:t>
            </a:r>
            <a:endParaRPr lang="en-US" dirty="0"/>
          </a:p>
        </p:txBody>
      </p:sp>
      <p:sp>
        <p:nvSpPr>
          <p:cNvPr id="4" name="Content Placeholder 3"/>
          <p:cNvSpPr>
            <a:spLocks noGrp="1"/>
          </p:cNvSpPr>
          <p:nvPr>
            <p:ph sz="half" idx="1"/>
          </p:nvPr>
        </p:nvSpPr>
        <p:spPr/>
        <p:txBody>
          <a:bodyPr>
            <a:normAutofit fontScale="92500"/>
          </a:bodyPr>
          <a:lstStyle/>
          <a:p>
            <a:r>
              <a:rPr lang="en-US" dirty="0"/>
              <a:t>Plant native to Egypt</a:t>
            </a:r>
          </a:p>
          <a:p>
            <a:r>
              <a:rPr lang="en-US" dirty="0"/>
              <a:t>Stalks were sliced, layered and pounded flat to make sheets</a:t>
            </a:r>
          </a:p>
          <a:p>
            <a:r>
              <a:rPr lang="en-US" dirty="0"/>
              <a:t>Used in Egypt from c. 3000 BCE</a:t>
            </a:r>
          </a:p>
          <a:p>
            <a:r>
              <a:rPr lang="en-US" dirty="0"/>
              <a:t>Also used by the Greeks and Romans</a:t>
            </a:r>
          </a:p>
          <a:p>
            <a:r>
              <a:rPr lang="en-US" dirty="0"/>
              <a:t>Written on in ink made from soot using reed pens</a:t>
            </a:r>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974220" y="1600200"/>
            <a:ext cx="3386559" cy="4525963"/>
          </a:xfrm>
        </p:spPr>
      </p:pic>
    </p:spTree>
    <p:extLst>
      <p:ext uri="{BB962C8B-B14F-4D97-AF65-F5344CB8AC3E}">
        <p14:creationId xmlns:p14="http://schemas.microsoft.com/office/powerpoint/2010/main" val="435963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Rolls vs Codices (sing. Codex)</a:t>
            </a:r>
            <a:endParaRPr lang="en-US" dirty="0"/>
          </a:p>
        </p:txBody>
      </p:sp>
      <p:pic>
        <p:nvPicPr>
          <p:cNvPr id="3" name="Content Placeholder 2"/>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57200" y="1854751"/>
            <a:ext cx="4038600" cy="4016861"/>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2347114"/>
            <a:ext cx="4038600" cy="3032135"/>
          </a:xfrm>
        </p:spPr>
      </p:pic>
    </p:spTree>
    <p:extLst>
      <p:ext uri="{BB962C8B-B14F-4D97-AF65-F5344CB8AC3E}">
        <p14:creationId xmlns:p14="http://schemas.microsoft.com/office/powerpoint/2010/main" val="2516398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Palimpsest</a:t>
            </a:r>
            <a:endParaRPr lang="en-US" dirty="0">
              <a:latin typeface="Cambria" panose="020405030504060302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0800" y="2053431"/>
            <a:ext cx="6502400" cy="3619500"/>
          </a:xfrm>
        </p:spPr>
      </p:pic>
    </p:spTree>
    <p:extLst>
      <p:ext uri="{BB962C8B-B14F-4D97-AF65-F5344CB8AC3E}">
        <p14:creationId xmlns:p14="http://schemas.microsoft.com/office/powerpoint/2010/main" val="132701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Wax Tablets</a:t>
            </a:r>
            <a:endParaRPr lang="en-US" b="1" dirty="0"/>
          </a:p>
        </p:txBody>
      </p:sp>
      <p:pic>
        <p:nvPicPr>
          <p:cNvPr id="6" name="Content Placeholder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57200" y="2516561"/>
            <a:ext cx="4038600" cy="2693241"/>
          </a:xfrm>
        </p:spPr>
      </p:pic>
      <p:pic>
        <p:nvPicPr>
          <p:cNvPr id="10" name="Content Placeholder 9"/>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169023" y="1854751"/>
            <a:ext cx="2996954" cy="4016861"/>
          </a:xfrm>
        </p:spPr>
      </p:pic>
    </p:spTree>
    <p:extLst>
      <p:ext uri="{BB962C8B-B14F-4D97-AF65-F5344CB8AC3E}">
        <p14:creationId xmlns:p14="http://schemas.microsoft.com/office/powerpoint/2010/main" val="772157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Wood</a:t>
            </a:r>
            <a:endParaRPr lang="en-US" b="1"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76672"/>
            <a:ext cx="8229600" cy="3573018"/>
          </a:xfr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5600" y="5715000"/>
            <a:ext cx="3061667" cy="1066800"/>
          </a:xfrm>
          <a:prstGeom prst="rect">
            <a:avLst/>
          </a:prstGeom>
        </p:spPr>
      </p:pic>
    </p:spTree>
    <p:extLst>
      <p:ext uri="{BB962C8B-B14F-4D97-AF65-F5344CB8AC3E}">
        <p14:creationId xmlns:p14="http://schemas.microsoft.com/office/powerpoint/2010/main" val="39888508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9940</TotalTime>
  <Words>765</Words>
  <Application>Microsoft Macintosh PowerPoint</Application>
  <PresentationFormat>On-screen Show (4:3)</PresentationFormat>
  <Paragraphs>103</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Cambria</vt:lpstr>
      <vt:lpstr>Office Theme</vt:lpstr>
      <vt:lpstr>Definitions</vt:lpstr>
      <vt:lpstr>More Definitions</vt:lpstr>
      <vt:lpstr>Types of Letters</vt:lpstr>
      <vt:lpstr>Technologies of Writing</vt:lpstr>
      <vt:lpstr>Papyrus</vt:lpstr>
      <vt:lpstr>Rolls vs Codices (sing. Codex)</vt:lpstr>
      <vt:lpstr>Palimpsest</vt:lpstr>
      <vt:lpstr>Wax Tablets</vt:lpstr>
      <vt:lpstr>Wood</vt:lpstr>
      <vt:lpstr>Ostraca</vt:lpstr>
      <vt:lpstr>Epigraphy</vt:lpstr>
      <vt:lpstr>Technologies of Writing</vt:lpstr>
      <vt:lpstr>Composition</vt:lpstr>
      <vt:lpstr>Roads</vt:lpstr>
      <vt:lpstr>Sending Mail</vt:lpstr>
      <vt:lpstr>Sending Mail</vt:lpstr>
      <vt:lpstr>Receiving Mail</vt:lpstr>
      <vt:lpstr>Reading Mail</vt:lpstr>
      <vt:lpstr>Publication of Letters</vt:lpstr>
      <vt:lpstr>Survival</vt:lpstr>
      <vt:lpstr>Why Letters?</vt:lpstr>
      <vt:lpstr>Discussion Questions</vt:lpstr>
      <vt:lpstr>Our Theorists</vt:lpstr>
      <vt:lpstr>Roman Male Names</vt:lpstr>
      <vt:lpstr>Roman Female Names</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CLARCH 350 Money in Antiquity</dc:title>
  <dc:creator>Henry Colburn</dc:creator>
  <cp:lastModifiedBy>Ninh Nguyen</cp:lastModifiedBy>
  <cp:revision>2117</cp:revision>
  <dcterms:created xsi:type="dcterms:W3CDTF">2013-10-25T12:50:59Z</dcterms:created>
  <dcterms:modified xsi:type="dcterms:W3CDTF">2025-10-22T17:24:26Z</dcterms:modified>
</cp:coreProperties>
</file>